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6" r:id="rId4"/>
    <p:sldMasterId id="2147483698" r:id="rId5"/>
    <p:sldMasterId id="2147483711" r:id="rId6"/>
    <p:sldMasterId id="2147483724" r:id="rId7"/>
    <p:sldMasterId id="2147483737" r:id="rId8"/>
    <p:sldMasterId id="2147483749" r:id="rId9"/>
  </p:sldMasterIdLst>
  <p:notesMasterIdLst>
    <p:notesMasterId r:id="rId33"/>
  </p:notesMasterIdLst>
  <p:sldIdLst>
    <p:sldId id="306" r:id="rId10"/>
    <p:sldId id="344" r:id="rId11"/>
    <p:sldId id="270" r:id="rId12"/>
    <p:sldId id="312" r:id="rId13"/>
    <p:sldId id="311" r:id="rId14"/>
    <p:sldId id="285" r:id="rId15"/>
    <p:sldId id="337" r:id="rId16"/>
    <p:sldId id="336" r:id="rId17"/>
    <p:sldId id="286" r:id="rId18"/>
    <p:sldId id="339" r:id="rId19"/>
    <p:sldId id="340" r:id="rId20"/>
    <p:sldId id="341" r:id="rId21"/>
    <p:sldId id="296" r:id="rId22"/>
    <p:sldId id="343" r:id="rId23"/>
    <p:sldId id="302" r:id="rId24"/>
    <p:sldId id="342" r:id="rId25"/>
    <p:sldId id="346" r:id="rId26"/>
    <p:sldId id="332" r:id="rId27"/>
    <p:sldId id="333" r:id="rId28"/>
    <p:sldId id="345" r:id="rId29"/>
    <p:sldId id="334" r:id="rId30"/>
    <p:sldId id="291" r:id="rId31"/>
    <p:sldId id="30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86"/>
      </p:cViewPr>
      <p:guideLst>
        <p:guide orient="horz" pos="213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B97E-A181-4ACE-83A0-01B2BAC01C13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5D7CA-1AE8-4FA3-9583-3559F3BE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5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Thân Thị Diệp Nga- Bình Dương</a:t>
            </a: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BF6C23-A569-4432-9100-F10040800C18}" type="slidenum">
              <a:rPr lang="en-US" smtClean="0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1B2C-A016-4E56-AD7C-09942BC55E2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29D-941D-4A60-9715-CB159609C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1B2C-A016-4E56-AD7C-09942BC55E2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29D-941D-4A60-9715-CB159609C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4BED-1085-4F26-96A1-E885798E26F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02AC7-D29F-4100-B812-3FBD0162F3F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5F5B-3CAC-4B49-A44C-96C221A13C8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25AD-9D89-43A6-936C-CC3B9326AB5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4401-2C29-405D-BE37-D29EF56C5F4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1B2C-A016-4E56-AD7C-09942BC55E2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29D-941D-4A60-9715-CB159609C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04A03-5022-45DB-A6E4-A2A164E5296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98D05-C6C6-4735-837C-89BDD9A7C76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C6C32-E3F4-4995-A0E7-B6808E6E743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B2F21-01C0-4D2C-A450-BBBEEB81B45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187A9-961D-4D8D-A273-0C006212313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362D1-B67F-43FD-B493-37149742EB2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CDFF0-959E-4EB0-BE5F-F977FC863A6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1FD9-C51E-4921-B8B5-A0F33AD7608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1B2C-A016-4E56-AD7C-09942BC55E2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29D-941D-4A60-9715-CB159609C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CCFD5-B2F2-4085-A484-09010748E3D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F5059-2AB3-4097-B463-DBC37093589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A418D-EF51-4AFA-8468-482A0EB2E81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56BBC-EFA0-4769-9766-9A7A668AB96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3C798-6762-4886-9D7F-CC24CEF1CAF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56B93-8594-403F-9F1A-A7F035FA10D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BD611-33EA-4B0D-B962-9BD6A983EBE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B6CD8-92E4-40DE-9CBE-91A86DE7099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434EC-40EB-45AD-92E5-002ABF2246C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56239-BE80-4B7C-AFD2-6EBA9A7D262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1B2C-A016-4E56-AD7C-09942BC55E2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29D-941D-4A60-9715-CB159609C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6244-AEBE-4B9D-8D6C-077806D169B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714C9-6B34-497D-801B-5D171225075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14016-1D54-4E94-A4B0-E059BE145A1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B2C2-C343-421B-A417-A1C349C7AA0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09E381-9DCD-4D0D-94E6-81B1737D365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4422CE-F443-450E-B52C-1DFE40C51A1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A4E5-EAD7-4C67-8FDE-44ADF8D2BDE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DFEB-5F6D-4AC6-9516-95703692B2C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AD40-1FDE-4818-A05B-B6DE41A9AB8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58597-F7BA-44D4-BCAE-FC8C7FD386F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1B2C-A016-4E56-AD7C-09942BC55E2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29D-941D-4A60-9715-CB159609C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FA98-FA9D-44D7-8951-979B00DFC058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EC40D-AA72-4DA5-B262-C8CDD740F0F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FA66-4230-482C-B6A5-EE119900730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F71A-8E61-46DB-8E15-AD5A835910F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3C98-D38E-459D-BBFC-907D67D38B4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D2C4-8E59-4449-8F14-5A5008484352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E272-03E9-44E5-B3E1-5B2AC22C7BE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B9A2-F657-4513-B48B-9586E57E0FA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5776-1F11-4C63-9C8B-432906F8ECB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FCC6-E97B-4830-98B5-42977E99CF1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1B2C-A016-4E56-AD7C-09942BC55E2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29D-941D-4A60-9715-CB159609C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1E11-7E6C-4478-AD83-0980B17E68F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BEF9-C4C3-4631-9AAA-E2B26922341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7CA9-32C8-4E7F-B7C5-1988C68E4BF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7CE7-2DDF-4AA8-9857-0736AD151A9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F40F-B354-4FCA-B9AE-3640B13C7F3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CF146-608F-46FB-A602-506D2EC1D52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82453-0DAB-4C98-B7C9-871DF3EFEB8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45D5-3AE2-49F7-B8C6-32822FC3581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FEE8-3F05-453C-83AF-F335BEA76D4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B9A2-F657-4513-B48B-9586E57E0FA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1B2C-A016-4E56-AD7C-09942BC55E2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29D-941D-4A60-9715-CB159609C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5776-1F11-4C63-9C8B-432906F8ECB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FCC6-E97B-4830-98B5-42977E99CF1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1E11-7E6C-4478-AD83-0980B17E68F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BEF9-C4C3-4631-9AAA-E2B26922341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7CA9-32C8-4E7F-B7C5-1988C68E4BF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7CE7-2DDF-4AA8-9857-0736AD151A9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F40F-B354-4FCA-B9AE-3640B13C7F3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CF146-608F-46FB-A602-506D2EC1D52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82453-0DAB-4C98-B7C9-871DF3EFEB8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45D5-3AE2-49F7-B8C6-32822FC3581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1B2C-A016-4E56-AD7C-09942BC55E2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29D-941D-4A60-9715-CB159609C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FEE8-3F05-453C-83AF-F335BEA76D4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B9A2-F657-4513-B48B-9586E57E0FA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5776-1F11-4C63-9C8B-432906F8ECB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FCC6-E97B-4830-98B5-42977E99CF1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21E11-7E6C-4478-AD83-0980B17E68F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BEF9-C4C3-4631-9AAA-E2B26922341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7CA9-32C8-4E7F-B7C5-1988C68E4BF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7CE7-2DDF-4AA8-9857-0736AD151A9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F40F-B354-4FCA-B9AE-3640B13C7F3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CF146-608F-46FB-A602-506D2EC1D52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1B2C-A016-4E56-AD7C-09942BC55E2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29D-941D-4A60-9715-CB159609C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82453-0DAB-4C98-B7C9-871DF3EFEB8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45D5-3AE2-49F7-B8C6-32822FC3581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FEE8-3F05-453C-83AF-F335BEA76D4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4C6F3-813B-4713-8A14-234D006964A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C143D-971A-4E92-9A96-BB877A4EF45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637FA-1A33-4931-84F8-F6BE740713B2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0299A-751B-4AEA-BFE6-D8EEF2BE880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A8845-F3B8-4836-827D-86AF9B81297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BA38-6280-461C-B1EA-B31EFA0EB7A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F2078-D23C-40EE-A015-2DE19368B542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1B2C-A016-4E56-AD7C-09942BC55E2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729D-941D-4A60-9715-CB159609C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842BA-0BA7-4CA1-AE7B-91C1B6DDB8D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FCF4D-5020-4829-B424-7C95AB7C701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629C4-806B-4A3E-AA20-B50EC04CD43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DAE9F-C400-4845-BC02-9A5E64FF228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strips dir="l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8CA0-9D89-4CBA-BF20-95432C6988C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B2D1-BE55-4153-9301-1B549613C14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D71D-046C-40F9-A7E0-5A5841D15E6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8713-F71C-47AB-BA9F-7D439B2A417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C8D0B-B3F2-4CC8-898B-DABA5425C7F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8EAAF-9085-4B49-AF2A-6E213591522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D1B2C-A016-4E56-AD7C-09942BC55E2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4729D-941D-4A60-9715-CB159609C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F3102A-8A9F-4841-A6BC-2A642298208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strips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406905-440E-4E43-8294-8CCCF2ABE70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C7C9C-66EB-4917-8422-9D664C0326C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 advClick="0"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3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5E599-776F-456D-B2C1-A90DA59712E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3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5E599-776F-456D-B2C1-A90DA59712E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3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5E599-776F-456D-B2C1-A90DA59712E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3510C2-9F6E-43D4-B544-356AA92DD212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 advClick="0">
    <p:strips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E8D3F6-41DF-4236-8C34-945D3A70924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8.GIF"/><Relationship Id="rId5" Type="http://schemas.openxmlformats.org/officeDocument/2006/relationships/image" Target="../media/image37.wmf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1066800"/>
            <a:ext cx="396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1/NGÀNH GIUN DẸP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029200" y="1828800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2/NGÀNH GIUN TRÒN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19200" y="39624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3/NGÀNH GIUN ĐỐT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209800" y="46482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3352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4953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381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00025" y="228600"/>
            <a:ext cx="8439150" cy="707886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CÁC NGÀNH GIUN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01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01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  <p:bldP spid="501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38200"/>
            <a:ext cx="7810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304800" y="4724400"/>
            <a:ext cx="99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1447800" y="5029200"/>
            <a:ext cx="381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2057400" y="4800600"/>
            <a:ext cx="2438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Ấu trùng có lông</a:t>
            </a:r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>
            <a:off x="4419600" y="50292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5029200" y="4800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Ấu trùng trong ốc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5105400" y="5943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Ấu trùng có đuôi</a:t>
            </a:r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 flipH="1">
            <a:off x="4286250" y="615315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3048000" y="5943600"/>
            <a:ext cx="1600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Kén sán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228600" y="59436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 trưởng thành trong trâu bò</a:t>
            </a:r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 flipH="1">
            <a:off x="2438400" y="6172200"/>
            <a:ext cx="381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 flipV="1">
            <a:off x="990600" y="5334000"/>
            <a:ext cx="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>
            <a:off x="6019800" y="5238750"/>
            <a:ext cx="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678" name="Picture 22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54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304800" y="1524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0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/>
      <p:bldP spid="70667" grpId="0" animBg="1"/>
      <p:bldP spid="70668" grpId="0"/>
      <p:bldP spid="70669" grpId="0" animBg="1"/>
      <p:bldP spid="70670" grpId="0"/>
      <p:bldP spid="70671" grpId="0"/>
      <p:bldP spid="70672" grpId="0" animBg="1"/>
      <p:bldP spid="70673" grpId="0"/>
      <p:bldP spid="70674" grpId="0"/>
      <p:bldP spid="70675" grpId="0" animBg="1"/>
      <p:bldP spid="70676" grpId="0" animBg="1"/>
      <p:bldP spid="706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37" name="Picture 69" descr="Vong doi san la 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6999" b="25862"/>
          <a:stretch>
            <a:fillRect/>
          </a:stretch>
        </p:blipFill>
        <p:spPr bwMode="auto">
          <a:xfrm>
            <a:off x="590550" y="990600"/>
            <a:ext cx="7391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28280" y="4477097"/>
            <a:ext cx="687849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Bef>
                <a:spcPct val="5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ĐV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Bef>
                <a:spcPct val="5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58" name="Line 90"/>
          <p:cNvSpPr>
            <a:spLocks noChangeShapeType="1"/>
          </p:cNvSpPr>
          <p:nvPr/>
        </p:nvSpPr>
        <p:spPr bwMode="auto">
          <a:xfrm>
            <a:off x="3898364" y="4663480"/>
            <a:ext cx="63553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9" name="Rectangle 91"/>
          <p:cNvSpPr>
            <a:spLocks noChangeArrowheads="1"/>
          </p:cNvSpPr>
          <p:nvPr/>
        </p:nvSpPr>
        <p:spPr bwMode="auto">
          <a:xfrm>
            <a:off x="4722585" y="4448069"/>
            <a:ext cx="2284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/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60" name="Line 92"/>
          <p:cNvSpPr>
            <a:spLocks noChangeShapeType="1"/>
          </p:cNvSpPr>
          <p:nvPr/>
        </p:nvSpPr>
        <p:spPr bwMode="auto">
          <a:xfrm>
            <a:off x="6816271" y="5344641"/>
            <a:ext cx="381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1" name="Rectangle 93"/>
          <p:cNvSpPr>
            <a:spLocks noChangeArrowheads="1"/>
          </p:cNvSpPr>
          <p:nvPr/>
        </p:nvSpPr>
        <p:spPr bwMode="auto">
          <a:xfrm>
            <a:off x="7452179" y="4929143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62" name="Line 94"/>
          <p:cNvSpPr>
            <a:spLocks noChangeShapeType="1"/>
          </p:cNvSpPr>
          <p:nvPr/>
        </p:nvSpPr>
        <p:spPr bwMode="auto">
          <a:xfrm>
            <a:off x="3774994" y="5809229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3" name="Rectangle 95"/>
          <p:cNvSpPr>
            <a:spLocks noChangeArrowheads="1"/>
          </p:cNvSpPr>
          <p:nvPr/>
        </p:nvSpPr>
        <p:spPr bwMode="auto">
          <a:xfrm>
            <a:off x="4533899" y="5521576"/>
            <a:ext cx="335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" indent="-171450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64" name="Line 96"/>
          <p:cNvSpPr>
            <a:spLocks noChangeShapeType="1"/>
          </p:cNvSpPr>
          <p:nvPr/>
        </p:nvSpPr>
        <p:spPr bwMode="auto">
          <a:xfrm>
            <a:off x="6524171" y="6420643"/>
            <a:ext cx="381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5" name="Rectangle 97"/>
          <p:cNvSpPr>
            <a:spLocks noChangeArrowheads="1"/>
          </p:cNvSpPr>
          <p:nvPr/>
        </p:nvSpPr>
        <p:spPr bwMode="auto">
          <a:xfrm>
            <a:off x="6924675" y="6108233"/>
            <a:ext cx="2114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04800" y="1524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509" y="3490333"/>
            <a:ext cx="7945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22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58" grpId="0" animBg="1"/>
      <p:bldP spid="32859" grpId="0"/>
      <p:bldP spid="32860" grpId="0" animBg="1"/>
      <p:bldP spid="32861" grpId="0"/>
      <p:bldP spid="32862" grpId="0" animBg="1"/>
      <p:bldP spid="32863" grpId="0"/>
      <p:bldP spid="32864" grpId="0" animBg="1"/>
      <p:bldP spid="328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28600" y="1143000"/>
            <a:ext cx="85344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nòi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22943" y="2772229"/>
            <a:ext cx="8534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nòi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304800" y="1524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0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6" descr="chu-trinh-phat-sinh-phat-triencua-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588534"/>
            <a:ext cx="8539163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393700" y="5105400"/>
            <a:ext cx="859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29293" y="5105400"/>
            <a:ext cx="8655050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ủ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altLang="vi-V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endParaRPr lang="en-US" altLang="vi-VN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5478" y="65314"/>
            <a:ext cx="8024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ệnh sán lá gan ở trâu bò (Fasciola hepatica, Fasciola gigantic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5478" y="65314"/>
            <a:ext cx="4286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7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-PC\Downloads\gan-nhiem-san-la-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47650"/>
            <a:ext cx="3016225" cy="22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-PC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399"/>
            <a:ext cx="4083382" cy="305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L-PC\Downloads\gan-nhiem-san-la-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106132"/>
            <a:ext cx="4157662" cy="31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L-PC\Downloads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1" y="3299842"/>
            <a:ext cx="3990572" cy="325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LL-PC\Downloads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3350119"/>
            <a:ext cx="4157662" cy="311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1981200" y="990600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 LÁ GAN</a:t>
            </a:r>
          </a:p>
        </p:txBody>
      </p:sp>
      <p:pic>
        <p:nvPicPr>
          <p:cNvPr id="13325" name="Picture 23" descr="vong doi san la 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32090"/>
            <a:ext cx="4191000" cy="399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6248400"/>
            <a:ext cx="4267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</a:pPr>
            <a:endParaRPr lang="en-US" sz="1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70" name="Picture 30" descr="Bệnh nhân sau một tuần điều trị. Ảnh: Thiên Chương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36" y="304800"/>
            <a:ext cx="41338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2971800" y="4419600"/>
            <a:ext cx="5954486" cy="2185214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462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Bệnh sán lá gan là gì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762000" y="533400"/>
            <a:ext cx="8229600" cy="50292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sz="34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400" b="1" dirty="0">
                <a:latin typeface="Times New Roman" pitchFamily="18" charset="0"/>
                <a:cs typeface="Times New Roman" pitchFamily="18" charset="0"/>
              </a:rPr>
              <a:t>quả nhiễm sán lá gan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dirty="0">
                <a:latin typeface="Times New Roman" pitchFamily="18" charset="0"/>
                <a:cs typeface="Times New Roman" pitchFamily="18" charset="0"/>
              </a:rPr>
              <a:t>Nhiễm sán lá gan làm trâu bò chậm lớn, giảm sức sản xuất và gây chết.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dirty="0">
                <a:latin typeface="Times New Roman" pitchFamily="18" charset="0"/>
                <a:cs typeface="Times New Roman" pitchFamily="18" charset="0"/>
              </a:rPr>
              <a:t>Người ăn nang sán lá gan lớn hoặc kén sán có thể bị nhiễm sán 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dirty="0">
                <a:latin typeface="Times New Roman" pitchFamily="18" charset="0"/>
                <a:cs typeface="Times New Roman" pitchFamily="18" charset="0"/>
              </a:rPr>
              <a:t>   Sán lá gan lớn ở người gây đau đớn, suy gan có thể dẫn tới ung thư gan.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dirty="0">
                <a:latin typeface="Times New Roman" pitchFamily="18" charset="0"/>
                <a:cs typeface="Times New Roman" pitchFamily="18" charset="0"/>
              </a:rPr>
              <a:t>Năm 2008 Việt Nam có 380.000 người mắc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36_2_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343400"/>
            <a:ext cx="1695450" cy="139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AutoShape 6"/>
          <p:cNvSpPr/>
          <p:nvPr/>
        </p:nvSpPr>
        <p:spPr>
          <a:xfrm>
            <a:off x="2362200" y="2667000"/>
            <a:ext cx="6400800" cy="1828800"/>
          </a:xfrm>
          <a:prstGeom prst="cloudCallout">
            <a:avLst>
              <a:gd name="adj1" fmla="val -43032"/>
              <a:gd name="adj2" fmla="val 74565"/>
            </a:avLst>
          </a:prstGeom>
          <a:solidFill>
            <a:schemeClr val="bg1"/>
          </a:solidFill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 lá gan gây hậu quả gì?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4525963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Tx/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sz="3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400" b="1" dirty="0">
                <a:latin typeface="Times New Roman" pitchFamily="18" charset="0"/>
                <a:cs typeface="Times New Roman" pitchFamily="18" charset="0"/>
              </a:rPr>
              <a:t>phòng chống sán lá gan cần: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dirty="0">
                <a:latin typeface="Times New Roman" pitchFamily="18" charset="0"/>
                <a:cs typeface="Times New Roman" pitchFamily="18" charset="0"/>
              </a:rPr>
              <a:t>Tránh để chất thải của  trâu bò rơi vào nguồn nước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dirty="0">
                <a:latin typeface="Times New Roman" pitchFamily="18" charset="0"/>
                <a:cs typeface="Times New Roman" pitchFamily="18" charset="0"/>
              </a:rPr>
              <a:t>Không sử dụng các loại cây thủy sinh sống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dirty="0">
                <a:latin typeface="Times New Roman" pitchFamily="18" charset="0"/>
                <a:cs typeface="Times New Roman" pitchFamily="18" charset="0"/>
              </a:rPr>
              <a:t>Tẩy giun sán định kì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dirty="0">
                <a:latin typeface="Times New Roman" pitchFamily="18" charset="0"/>
                <a:cs typeface="Times New Roman" pitchFamily="18" charset="0"/>
              </a:rPr>
              <a:t>Cách li điều trị kịp thời với các trường hợp nhiễm sán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AutoShape 7"/>
          <p:cNvSpPr/>
          <p:nvPr/>
        </p:nvSpPr>
        <p:spPr>
          <a:xfrm>
            <a:off x="1676400" y="2438400"/>
            <a:ext cx="7239000" cy="2286000"/>
          </a:xfrm>
          <a:prstGeom prst="cloudCallout">
            <a:avLst>
              <a:gd name="adj1" fmla="val -43773"/>
              <a:gd name="adj2" fmla="val 66389"/>
            </a:avLst>
          </a:prstGeom>
          <a:solidFill>
            <a:schemeClr val="bg1"/>
          </a:solidFill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 thế nào để phòng chống sán lá gan cho trâu bò và người?</a:t>
            </a:r>
          </a:p>
        </p:txBody>
      </p:sp>
      <p:pic>
        <p:nvPicPr>
          <p:cNvPr id="20488" name="Picture 8" descr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3434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co-fl-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33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/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3099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6" name="Picture 8" descr="yfleur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810125"/>
            <a:ext cx="1981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9"/>
          <p:cNvGrpSpPr/>
          <p:nvPr/>
        </p:nvGrpSpPr>
        <p:grpSpPr bwMode="auto">
          <a:xfrm>
            <a:off x="7086600" y="4876800"/>
            <a:ext cx="1905000" cy="1752600"/>
            <a:chOff x="4464" y="3072"/>
            <a:chExt cx="1200" cy="1104"/>
          </a:xfrm>
        </p:grpSpPr>
        <p:sp>
          <p:nvSpPr>
            <p:cNvPr id="3095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14" descr="FLY-AGARI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4864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5"/>
          <p:cNvGrpSpPr/>
          <p:nvPr/>
        </p:nvGrpSpPr>
        <p:grpSpPr bwMode="auto">
          <a:xfrm rot="5400000">
            <a:off x="0" y="4876800"/>
            <a:ext cx="1905000" cy="1752600"/>
            <a:chOff x="4464" y="3072"/>
            <a:chExt cx="1200" cy="1104"/>
          </a:xfrm>
        </p:grpSpPr>
        <p:sp>
          <p:nvSpPr>
            <p:cNvPr id="3091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0" name="Group 20"/>
          <p:cNvGrpSpPr/>
          <p:nvPr/>
        </p:nvGrpSpPr>
        <p:grpSpPr bwMode="auto">
          <a:xfrm rot="-5400000">
            <a:off x="7162800" y="228600"/>
            <a:ext cx="1905000" cy="1752600"/>
            <a:chOff x="4464" y="3072"/>
            <a:chExt cx="1200" cy="1104"/>
          </a:xfrm>
        </p:grpSpPr>
        <p:sp>
          <p:nvSpPr>
            <p:cNvPr id="3087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81" name="Picture 6" descr="AG0063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33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219119" y="1143000"/>
            <a:ext cx="3004102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</a:p>
        </p:txBody>
      </p:sp>
      <p:sp>
        <p:nvSpPr>
          <p:cNvPr id="3083" name="Line 27"/>
          <p:cNvSpPr>
            <a:spLocks noChangeShapeType="1"/>
          </p:cNvSpPr>
          <p:nvPr/>
        </p:nvSpPr>
        <p:spPr bwMode="auto">
          <a:xfrm flipV="1">
            <a:off x="2349721" y="5937885"/>
            <a:ext cx="3886200" cy="5715"/>
          </a:xfrm>
          <a:prstGeom prst="line">
            <a:avLst/>
          </a:prstGeom>
          <a:noFill/>
          <a:ln w="127000" cmpd="tri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1028700" y="2590800"/>
            <a:ext cx="7010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 GIUN DẸP (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19" y="3405184"/>
            <a:ext cx="1867161" cy="47632"/>
          </a:xfrm>
          <a:prstGeom prst="rect">
            <a:avLst/>
          </a:prstGeom>
        </p:spPr>
      </p:pic>
      <p:pic>
        <p:nvPicPr>
          <p:cNvPr id="31" name="Picture 13" descr="11418_turbellar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260"/>
            <a:ext cx="2590800" cy="190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257266883SzmvHS_p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1951"/>
            <a:ext cx="2206844" cy="160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0528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422" y="3276600"/>
            <a:ext cx="7772400" cy="2232025"/>
          </a:xfrm>
        </p:spPr>
        <p:txBody>
          <a:bodyPr/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xemvideo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16522" y="1905000"/>
            <a:ext cx="5229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vi-VN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0" y="47171"/>
            <a:ext cx="9144000" cy="646331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NGÀNH GIUN DẸP ( TIẾT 1)</a:t>
            </a: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719348"/>
            <a:ext cx="9144000" cy="42046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SÁN LÁ GAN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4257" y="1203119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sống, cấu tạo và di </a:t>
            </a:r>
            <a:r>
              <a:rPr lang="vi-VN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vi-VN" altLang="en-US" sz="2800" b="1" u="sng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16522" y="245362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/>
          <p:nvPr/>
        </p:nvSpPr>
        <p:spPr>
          <a:xfrm>
            <a:off x="2743200" y="-76200"/>
            <a:ext cx="26670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BÀI TẬP</a:t>
            </a:r>
          </a:p>
        </p:txBody>
      </p:sp>
      <p:sp>
        <p:nvSpPr>
          <p:cNvPr id="157700" name="Rectangle 4"/>
          <p:cNvSpPr/>
          <p:nvPr/>
        </p:nvSpPr>
        <p:spPr>
          <a:xfrm>
            <a:off x="228600" y="1143000"/>
            <a:ext cx="8610600" cy="2743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Câu 1: Đặc điểm của sán lá gan thích nghi với 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đời sống kí sinh là ?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AutoNum type="alphaUcPeriod"/>
            </a:pP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Di chuyển nhờ sự chun dãn của các cơ trên cơ thể.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AutoNum type="alphaUcPeriod"/>
            </a:pP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Không có hậu môn; mắt, lông bơi tiêu giảm.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AutoNum type="alphaUcPeriod"/>
            </a:pP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Giác bám, cơ quan tiêu hóa, cơ quan sinh dục phát triển.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AutoNum type="alphaUcPeriod"/>
            </a:pP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Cả A, B, C</a:t>
            </a:r>
          </a:p>
        </p:txBody>
      </p:sp>
      <p:sp>
        <p:nvSpPr>
          <p:cNvPr id="157701" name="Rectangle 5"/>
          <p:cNvSpPr/>
          <p:nvPr/>
        </p:nvSpPr>
        <p:spPr>
          <a:xfrm>
            <a:off x="228600" y="3962400"/>
            <a:ext cx="8610600" cy="2667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endParaRPr sz="2800" b="1" dirty="0">
              <a:solidFill>
                <a:srgbClr val="CC0099"/>
              </a:solidFill>
              <a:latin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sz="2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Câu 2: Vòng đời sán lá gan có đặc điểm ?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AutoNum type="alphaUcPeriod"/>
            </a:pP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Kí sinh bắt buộc trên cơ thể vật chủ.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AutoNum type="alphaUcPeriod"/>
            </a:pP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Thay đổi vật chủ và qua nhiều giai đoạn ấu trùng.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AutoNum type="alphaUcPeriod"/>
            </a:pP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Các giai đoạn ấu trùng có nhiều hình thái giống nhau.</a:t>
            </a:r>
          </a:p>
          <a:p>
            <a:pPr marL="342900" lvl="0" indent="-342900" eaLnBrk="1" hangingPunct="1">
              <a:spcBef>
                <a:spcPct val="0"/>
              </a:spcBef>
              <a:buFontTx/>
              <a:buAutoNum type="alphaUcPeriod"/>
            </a:pP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Trứng có vỏ cứng bao bọc vững chắc.</a:t>
            </a:r>
          </a:p>
        </p:txBody>
      </p:sp>
      <p:sp>
        <p:nvSpPr>
          <p:cNvPr id="157703" name="Oval 7"/>
          <p:cNvSpPr/>
          <p:nvPr/>
        </p:nvSpPr>
        <p:spPr>
          <a:xfrm>
            <a:off x="228600" y="3352800"/>
            <a:ext cx="457200" cy="4572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sz="2400" dirty="0">
              <a:latin typeface="VNI-Times" pitchFamily="2" charset="0"/>
            </a:endParaRPr>
          </a:p>
        </p:txBody>
      </p:sp>
      <p:sp>
        <p:nvSpPr>
          <p:cNvPr id="157704" name="Oval 8"/>
          <p:cNvSpPr/>
          <p:nvPr/>
        </p:nvSpPr>
        <p:spPr>
          <a:xfrm>
            <a:off x="228600" y="5257800"/>
            <a:ext cx="381000" cy="5334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sz="2400" dirty="0">
              <a:latin typeface="VNI-Times" pitchFamily="2" charset="0"/>
            </a:endParaRPr>
          </a:p>
        </p:txBody>
      </p:sp>
      <p:sp>
        <p:nvSpPr>
          <p:cNvPr id="21511" name="Rectangle 9"/>
          <p:cNvSpPr/>
          <p:nvPr/>
        </p:nvSpPr>
        <p:spPr>
          <a:xfrm>
            <a:off x="0" y="1905000"/>
            <a:ext cx="891540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endParaRPr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7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7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7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7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7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7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7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57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57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703" grpId="0" bldLvl="0" animBg="1"/>
      <p:bldP spid="15770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a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3048000" y="1447800"/>
            <a:ext cx="3362325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800" i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47800" y="2438400"/>
            <a:ext cx="6705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SGK/44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/>
          <p:nvPr/>
        </p:nvGrpSpPr>
        <p:grpSpPr bwMode="auto">
          <a:xfrm rot="1131976">
            <a:off x="3429000" y="4495800"/>
            <a:ext cx="2362200" cy="1600200"/>
            <a:chOff x="669" y="2064"/>
            <a:chExt cx="675" cy="503"/>
          </a:xfrm>
        </p:grpSpPr>
        <p:pic>
          <p:nvPicPr>
            <p:cNvPr id="36880" name="Picture 3" descr="HOA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Picture 4" descr="HOA N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"/>
          <p:cNvGrpSpPr/>
          <p:nvPr/>
        </p:nvGrpSpPr>
        <p:grpSpPr bwMode="auto">
          <a:xfrm rot="-9039448">
            <a:off x="-381000" y="685800"/>
            <a:ext cx="8382000" cy="6248400"/>
            <a:chOff x="480" y="192"/>
            <a:chExt cx="4176" cy="3120"/>
          </a:xfrm>
        </p:grpSpPr>
        <p:sp>
          <p:nvSpPr>
            <p:cNvPr id="36877" name="Oval 6"/>
            <p:cNvSpPr>
              <a:spLocks noChangeArrowheads="1"/>
            </p:cNvSpPr>
            <p:nvPr/>
          </p:nvSpPr>
          <p:spPr bwMode="auto">
            <a:xfrm>
              <a:off x="2596" y="192"/>
              <a:ext cx="480" cy="48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78" name="Oval 7"/>
            <p:cNvSpPr>
              <a:spLocks noChangeArrowheads="1"/>
            </p:cNvSpPr>
            <p:nvPr/>
          </p:nvSpPr>
          <p:spPr bwMode="auto">
            <a:xfrm>
              <a:off x="480" y="2784"/>
              <a:ext cx="576" cy="528"/>
            </a:xfrm>
            <a:prstGeom prst="ellipse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79" name="Oval 8"/>
            <p:cNvSpPr>
              <a:spLocks noChangeArrowheads="1"/>
            </p:cNvSpPr>
            <p:nvPr/>
          </p:nvSpPr>
          <p:spPr bwMode="auto">
            <a:xfrm>
              <a:off x="4128" y="2448"/>
              <a:ext cx="528" cy="528"/>
            </a:xfrm>
            <a:prstGeom prst="ellipse">
              <a:avLst/>
            </a:prstGeom>
            <a:gradFill rotWithShape="0">
              <a:gsLst>
                <a:gs pos="0">
                  <a:srgbClr val="339966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>
                <a:solidFill>
                  <a:srgbClr val="33CC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4419600" y="3657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4800600" y="4038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6870" name="Picture 11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59105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7648575" y="4876800"/>
            <a:ext cx="457200" cy="533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CC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33CC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381000" y="990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CC00CC">
                  <a:alpha val="85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914400" y="48768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8229600" y="41910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6875" name="Picture 16" descr="DOV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534">
            <a:off x="381000" y="4419600"/>
            <a:ext cx="18288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WordArt 17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6934200" cy="5257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0556"/>
              </a:avLst>
            </a:prstTxWarp>
          </a:bodyPr>
          <a:lstStyle/>
          <a:p>
            <a:pPr algn="ctr"/>
            <a:r>
              <a:rPr lang="pt-BR" sz="4400" kern="10">
                <a:ln w="9525">
                  <a:solidFill>
                    <a:srgbClr val="FF66FF"/>
                  </a:solidFill>
                  <a:round/>
                </a:ln>
                <a:solidFill>
                  <a:srgbClr val="FF0000"/>
                </a:solidFill>
                <a:latin typeface="VNI-Times"/>
              </a:rPr>
              <a:t>CHUÙC CAÙC EM HOÏC TOÁT</a:t>
            </a:r>
            <a:endParaRPr lang="en-US" sz="4400" kern="10">
              <a:ln w="9525">
                <a:solidFill>
                  <a:srgbClr val="FF66FF"/>
                </a:solidFill>
                <a:round/>
              </a:ln>
              <a:solidFill>
                <a:srgbClr val="FF0000"/>
              </a:solidFill>
              <a:latin typeface="VNI-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9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22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28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41994" grpId="0" animBg="1"/>
      <p:bldP spid="41996" grpId="0" animBg="1" autoUpdateAnimBg="0"/>
      <p:bldP spid="41997" grpId="0" animBg="1"/>
      <p:bldP spid="41998" grpId="0" animBg="1"/>
      <p:bldP spid="41999" grpId="0" animBg="1"/>
      <p:bldP spid="420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57200" y="4724400"/>
            <a:ext cx="6019800" cy="1600200"/>
          </a:xfrm>
          <a:prstGeom prst="wedgeRoundRectCallout">
            <a:avLst>
              <a:gd name="adj1" fmla="val 50315"/>
              <a:gd name="adj2" fmla="val -1518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 là kiểu đối xứng hai bên, dẹp theo chiều lưng bụng?</a:t>
            </a:r>
          </a:p>
        </p:txBody>
      </p:sp>
      <p:pic>
        <p:nvPicPr>
          <p:cNvPr id="13316" name="Picture 4" descr="San long"/>
          <p:cNvPicPr>
            <a:picLocks noChangeAspect="1" noChangeArrowheads="1"/>
          </p:cNvPicPr>
          <p:nvPr/>
        </p:nvPicPr>
        <p:blipFill>
          <a:blip r:embed="rId2">
            <a:lum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1676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san la gan 3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/>
          <a:stretch>
            <a:fillRect/>
          </a:stretch>
        </p:blipFill>
        <p:spPr bwMode="auto">
          <a:xfrm>
            <a:off x="6477000" y="304800"/>
            <a:ext cx="2209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nua trai san l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5334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nua phai san long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5715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nua trai san la g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65722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nua phai san la gan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42950"/>
            <a:ext cx="7524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1905000" y="152400"/>
            <a:ext cx="0" cy="4724400"/>
          </a:xfrm>
          <a:prstGeom prst="line">
            <a:avLst/>
          </a:prstGeom>
          <a:noFill/>
          <a:ln w="38100">
            <a:solidFill>
              <a:srgbClr val="660066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410200" y="219075"/>
            <a:ext cx="76200" cy="4114800"/>
          </a:xfrm>
          <a:prstGeom prst="line">
            <a:avLst/>
          </a:prstGeom>
          <a:noFill/>
          <a:ln w="38100">
            <a:solidFill>
              <a:srgbClr val="660066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5729" y="4410075"/>
            <a:ext cx="524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itchFamily="18" charset="0"/>
                <a:cs typeface="Times New Roman" pitchFamily="18" charset="0"/>
              </a:rPr>
              <a:t>Là kiểu đối xứng chỉ vẽ được 1 mặt phẳng chia đôi cơ thể thành 2 nửa hoàn toàn giống nhau.</a:t>
            </a:r>
          </a:p>
        </p:txBody>
      </p:sp>
    </p:spTree>
  </p:cSld>
  <p:clrMapOvr>
    <a:masterClrMapping/>
  </p:clrMapOvr>
  <p:transition spd="slow" advClick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5" grpId="1" animBg="1"/>
      <p:bldP spid="13323" grpId="0" animBg="1"/>
      <p:bldP spid="13324" grpId="0" bldLvl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co-fl-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33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/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3099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6" name="Picture 8" descr="yfleur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810125"/>
            <a:ext cx="1981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9"/>
          <p:cNvGrpSpPr/>
          <p:nvPr/>
        </p:nvGrpSpPr>
        <p:grpSpPr bwMode="auto">
          <a:xfrm>
            <a:off x="7086600" y="4876800"/>
            <a:ext cx="1905000" cy="1752600"/>
            <a:chOff x="4464" y="3072"/>
            <a:chExt cx="1200" cy="1104"/>
          </a:xfrm>
        </p:grpSpPr>
        <p:sp>
          <p:nvSpPr>
            <p:cNvPr id="3095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14" descr="FLY-AGARI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4864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5"/>
          <p:cNvGrpSpPr/>
          <p:nvPr/>
        </p:nvGrpSpPr>
        <p:grpSpPr bwMode="auto">
          <a:xfrm rot="5400000">
            <a:off x="0" y="4876800"/>
            <a:ext cx="1905000" cy="1752600"/>
            <a:chOff x="4464" y="3072"/>
            <a:chExt cx="1200" cy="1104"/>
          </a:xfrm>
        </p:grpSpPr>
        <p:sp>
          <p:nvSpPr>
            <p:cNvPr id="3091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0" name="Group 20"/>
          <p:cNvGrpSpPr/>
          <p:nvPr/>
        </p:nvGrpSpPr>
        <p:grpSpPr bwMode="auto">
          <a:xfrm rot="-5400000">
            <a:off x="7162800" y="228600"/>
            <a:ext cx="1905000" cy="1752600"/>
            <a:chOff x="4464" y="3072"/>
            <a:chExt cx="1200" cy="1104"/>
          </a:xfrm>
        </p:grpSpPr>
        <p:sp>
          <p:nvSpPr>
            <p:cNvPr id="3087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81" name="Picture 6" descr="AG0063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33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219119" y="914400"/>
            <a:ext cx="3004102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</a:p>
        </p:txBody>
      </p:sp>
      <p:sp>
        <p:nvSpPr>
          <p:cNvPr id="3083" name="Line 27"/>
          <p:cNvSpPr>
            <a:spLocks noChangeShapeType="1"/>
          </p:cNvSpPr>
          <p:nvPr/>
        </p:nvSpPr>
        <p:spPr bwMode="auto">
          <a:xfrm flipV="1">
            <a:off x="2349721" y="6019800"/>
            <a:ext cx="3886200" cy="5715"/>
          </a:xfrm>
          <a:prstGeom prst="line">
            <a:avLst/>
          </a:prstGeom>
          <a:noFill/>
          <a:ln w="127000" cmpd="tri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1028700" y="2111375"/>
            <a:ext cx="7010400" cy="7067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 GIUN DẸP (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19" y="3405184"/>
            <a:ext cx="1867161" cy="47632"/>
          </a:xfrm>
          <a:prstGeom prst="rect">
            <a:avLst/>
          </a:prstGeom>
        </p:spPr>
      </p:pic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90499" y="2966978"/>
            <a:ext cx="8763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(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co-fl-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33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/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3099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6" name="Picture 8" descr="yfleur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810125"/>
            <a:ext cx="1981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9"/>
          <p:cNvGrpSpPr/>
          <p:nvPr/>
        </p:nvGrpSpPr>
        <p:grpSpPr bwMode="auto">
          <a:xfrm>
            <a:off x="7086600" y="4876800"/>
            <a:ext cx="1905000" cy="1752600"/>
            <a:chOff x="4464" y="3072"/>
            <a:chExt cx="1200" cy="1104"/>
          </a:xfrm>
        </p:grpSpPr>
        <p:sp>
          <p:nvSpPr>
            <p:cNvPr id="3095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14" descr="FLY-AGARI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4864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5"/>
          <p:cNvGrpSpPr/>
          <p:nvPr/>
        </p:nvGrpSpPr>
        <p:grpSpPr bwMode="auto">
          <a:xfrm rot="5400000">
            <a:off x="0" y="4876800"/>
            <a:ext cx="1905000" cy="1752600"/>
            <a:chOff x="4464" y="3072"/>
            <a:chExt cx="1200" cy="1104"/>
          </a:xfrm>
        </p:grpSpPr>
        <p:sp>
          <p:nvSpPr>
            <p:cNvPr id="3091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0" name="Group 20"/>
          <p:cNvGrpSpPr/>
          <p:nvPr/>
        </p:nvGrpSpPr>
        <p:grpSpPr bwMode="auto">
          <a:xfrm rot="-5400000">
            <a:off x="7162800" y="228600"/>
            <a:ext cx="1905000" cy="1752600"/>
            <a:chOff x="4464" y="3072"/>
            <a:chExt cx="1200" cy="1104"/>
          </a:xfrm>
        </p:grpSpPr>
        <p:sp>
          <p:nvSpPr>
            <p:cNvPr id="3087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81" name="Picture 6" descr="AG00630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33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219119" y="1143000"/>
            <a:ext cx="3004102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</a:p>
        </p:txBody>
      </p:sp>
      <p:sp>
        <p:nvSpPr>
          <p:cNvPr id="3083" name="Line 27"/>
          <p:cNvSpPr>
            <a:spLocks noChangeShapeType="1"/>
          </p:cNvSpPr>
          <p:nvPr/>
        </p:nvSpPr>
        <p:spPr bwMode="auto">
          <a:xfrm flipV="1">
            <a:off x="2349721" y="4876800"/>
            <a:ext cx="3886200" cy="5715"/>
          </a:xfrm>
          <a:prstGeom prst="line">
            <a:avLst/>
          </a:prstGeom>
          <a:noFill/>
          <a:ln w="127000" cmpd="tri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1028700" y="2339975"/>
            <a:ext cx="7010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 GIUN DẸP (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19" y="3405184"/>
            <a:ext cx="1867161" cy="47632"/>
          </a:xfrm>
          <a:prstGeom prst="rect">
            <a:avLst/>
          </a:prstGeom>
        </p:spPr>
      </p:pic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304800" y="3405184"/>
            <a:ext cx="8610600" cy="8382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SÁN LÁ GAN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85270" y="1336877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sống, cấu tạo và di </a:t>
            </a:r>
            <a:r>
              <a:rPr lang="vi-VN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vi-VN" altLang="en-US" sz="2800" b="1" u="sng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4800600" y="10668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5814" y="1841954"/>
            <a:ext cx="86686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 kết luận về cấu tạo, di chuyển của sán lá gan?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3" y="2746621"/>
            <a:ext cx="3595689" cy="399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42" y="3218961"/>
            <a:ext cx="35433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5867400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 </a:t>
            </a:r>
            <a:r>
              <a:rPr lang="vi-VN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</a:t>
            </a:r>
            <a:r>
              <a:rPr lang="vi-VN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0" y="47171"/>
            <a:ext cx="9144000" cy="646331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NGÀNH GIUN DẸP ( TIẾT 1)</a:t>
            </a: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719348"/>
            <a:ext cx="9144000" cy="42046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SÁN LÁ GAN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590800"/>
            <a:ext cx="8305800" cy="2438400"/>
          </a:xfrm>
        </p:spPr>
        <p:txBody>
          <a:bodyPr/>
          <a:lstStyle/>
          <a:p>
            <a:pPr algn="l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sán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8857" y="1429657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sống, cấu tạo và di </a:t>
            </a:r>
            <a:r>
              <a:rPr lang="vi-VN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vi-VN" altLang="en-US" sz="2800" b="1" u="sng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0" y="47171"/>
            <a:ext cx="9144000" cy="646331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NGÀNH GIUN DẸP ( TIẾT 1)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0" y="719348"/>
            <a:ext cx="9144000" cy="42046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SÁN LÁ GAN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19007"/>
      </p:ext>
    </p:extLst>
  </p:cSld>
  <p:clrMapOvr>
    <a:masterClrMapping/>
  </p:clrMapOvr>
  <p:transition spd="slow" advClick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-76200" y="1777294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sống, cấu tạo và di </a:t>
            </a:r>
            <a:r>
              <a:rPr lang="vi-VN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vi-VN" altLang="en-US" sz="2800" b="1" u="sng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457200" y="2736748"/>
            <a:ext cx="7543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Nơi sống:</a:t>
            </a:r>
            <a:r>
              <a:rPr lang="vi-V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Kí sinh ở gan, mật trâu, bò.</a:t>
            </a: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4800600" y="10668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3810000"/>
            <a:ext cx="73914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Cấu tạo:</a:t>
            </a:r>
            <a:r>
              <a:rPr lang="vi-V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thể dẹp hình lá, đối xứng 2 bên, ruột phân nhánh, mắt và lông bơi tiêu giảm, các giác bám phát triển.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5566103"/>
            <a:ext cx="7391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 chuyển:</a:t>
            </a:r>
            <a:r>
              <a:rPr lang="vi-V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chui rúc, luồn lách.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0" y="47171"/>
            <a:ext cx="9144000" cy="646331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NGÀNH GIUN DẸP ( TIẾT 1)</a:t>
            </a: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0" y="719348"/>
            <a:ext cx="9144000" cy="42046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SÁN LÁ GAN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4803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199" grpId="1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Cau tao san la 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9" t="8350" r="32870" b="32637"/>
          <a:stretch>
            <a:fillRect/>
          </a:stretch>
        </p:blipFill>
        <p:spPr bwMode="auto">
          <a:xfrm>
            <a:off x="6335258" y="2716513"/>
            <a:ext cx="2054225" cy="396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5609771" y="2945113"/>
            <a:ext cx="1140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vi-V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endParaRPr lang="en-US" altLang="vi-VN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8230733" y="2878438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altLang="vi-VN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8237083" y="4011913"/>
            <a:ext cx="851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altLang="vi-VN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endParaRPr lang="en-US" altLang="vi-VN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5682796" y="3783313"/>
            <a:ext cx="1106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altLang="vi-VN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altLang="vi-VN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vi-VN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216522" y="1905000"/>
            <a:ext cx="5229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vi-VN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125043" y="2531903"/>
            <a:ext cx="56279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tạng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56436" y="3920697"/>
            <a:ext cx="56279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dưỡn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216522" y="5356830"/>
            <a:ext cx="56279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vi-VN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256436" y="6215290"/>
            <a:ext cx="33576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93571" y="4528674"/>
            <a:ext cx="0" cy="692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963350" y="3129779"/>
            <a:ext cx="0" cy="692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0" y="47171"/>
            <a:ext cx="9144000" cy="646331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NGÀNH GIUN DẸP ( TIẾT 1)</a:t>
            </a: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0" y="719348"/>
            <a:ext cx="9144000" cy="42046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SÁN LÁ GAN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34257" y="1203119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sống, cấu tạo và di </a:t>
            </a:r>
            <a:r>
              <a:rPr lang="vi-VN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vi-VN" altLang="en-US" sz="2800" b="1" u="sng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66662660,D:\vananh09\Sinh 7 - Tiet 19 Trai song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66662660,D:\vananh09\Sinh 7 - Tiet 19 Trai song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1100</Words>
  <Application>Microsoft Office PowerPoint</Application>
  <PresentationFormat>On-screen Show (4:3)</PresentationFormat>
  <Paragraphs>123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Office Theme</vt:lpstr>
      <vt:lpstr>default</vt:lpstr>
      <vt:lpstr>Default Design</vt:lpstr>
      <vt:lpstr>1_default</vt:lpstr>
      <vt:lpstr>2_Default Design</vt:lpstr>
      <vt:lpstr>4_Default Design</vt:lpstr>
      <vt:lpstr>5_Default Design</vt:lpstr>
      <vt:lpstr>5_default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Mời các bạn xem đoạn Video về sự di chuyển của sán lá gan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Người bị nhiễm sán lá gan</vt:lpstr>
      <vt:lpstr>PowerPoint Presentation</vt:lpstr>
      <vt:lpstr>PowerPoint Presentation</vt:lpstr>
      <vt:lpstr>Mời các bạn xemvideo tham khảo thêm Cách phòng tránh -cách chữa trị sán lá gan.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Phuong</cp:lastModifiedBy>
  <cp:revision>34</cp:revision>
  <dcterms:created xsi:type="dcterms:W3CDTF">2018-09-20T08:50:00Z</dcterms:created>
  <dcterms:modified xsi:type="dcterms:W3CDTF">2021-08-29T10:31:30Z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